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45"/>
  </p:notesMasterIdLst>
  <p:handoutMasterIdLst>
    <p:handoutMasterId r:id="rId46"/>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3" r:id="rId30"/>
    <p:sldId id="1675" r:id="rId31"/>
    <p:sldId id="1681" r:id="rId32"/>
    <p:sldId id="1694" r:id="rId33"/>
    <p:sldId id="1683" r:id="rId34"/>
    <p:sldId id="1684" r:id="rId35"/>
    <p:sldId id="1686" r:id="rId36"/>
    <p:sldId id="1689" r:id="rId37"/>
    <p:sldId id="1691" r:id="rId38"/>
    <p:sldId id="1695" r:id="rId39"/>
    <p:sldId id="1696" r:id="rId40"/>
    <p:sldId id="1697" r:id="rId41"/>
    <p:sldId id="1705" r:id="rId42"/>
    <p:sldId id="1702" r:id="rId43"/>
    <p:sldId id="1699" r:id="rId44"/>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Azure Machine Learning" id="{29ABD015-BA1A-4B44-B123-BA56FC7BCB4C}">
          <p14:sldIdLst>
            <p14:sldId id="1693"/>
            <p14:sldId id="1675"/>
            <p14:sldId id="1681"/>
            <p14:sldId id="1694"/>
            <p14:sldId id="1683"/>
            <p14:sldId id="1684"/>
            <p14:sldId id="1686"/>
            <p14:sldId id="1689"/>
            <p14:sldId id="1691"/>
          </p14:sldIdLst>
        </p14:section>
        <p14:section name="Using TDSP with AML" id="{8960E75B-EF8C-464B-9187-54B76A35742E}">
          <p14:sldIdLst>
            <p14:sldId id="1695"/>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99FF99"/>
    <a:srgbClr val="99FF66"/>
    <a:srgbClr val="66FF99"/>
    <a:srgbClr val="E6E6E6"/>
    <a:srgbClr val="339966"/>
    <a:srgbClr val="00808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7624" autoAdjust="0"/>
  </p:normalViewPr>
  <p:slideViewPr>
    <p:cSldViewPr>
      <p:cViewPr varScale="1">
        <p:scale>
          <a:sx n="84" d="100"/>
          <a:sy n="84" d="100"/>
        </p:scale>
        <p:origin x="40" y="72"/>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40" d="100"/>
        <a:sy n="140" d="100"/>
      </p:scale>
      <p:origin x="0" y="-19908"/>
    </p:cViewPr>
  </p:sorterViewPr>
  <p:notesViewPr>
    <p:cSldViewPr showGuides="1">
      <p:cViewPr varScale="1">
        <p:scale>
          <a:sx n="88" d="100"/>
          <a:sy n="88" d="100"/>
        </p:scale>
        <p:origin x="382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t>Process</a:t>
          </a:r>
        </a:p>
      </dgm:t>
    </dgm:pt>
    <dgm:pt modelId="{930E756B-D5D6-411D-BC46-D22B6342ABF2}" type="parTrans" cxnId="{5F29B278-CAD6-46F3-BF89-038C8CFFD7D7}">
      <dgm:prSet/>
      <dgm:spPr/>
      <dgm:t>
        <a:bodyPr/>
        <a:lstStyle/>
        <a:p>
          <a:endParaRPr lang="en-US"/>
        </a:p>
      </dgm:t>
    </dgm:pt>
    <dgm:pt modelId="{CDBA75CD-82CE-4456-9A4E-80EBB589F3C2}" type="sibTrans" cxnId="{5F29B278-CAD6-46F3-BF89-038C8CFFD7D7}">
      <dgm:prSet/>
      <dgm:spPr/>
      <dgm:t>
        <a:bodyPr/>
        <a:lstStyle/>
        <a:p>
          <a:endParaRPr lang="en-US"/>
        </a:p>
      </dgm:t>
    </dgm:pt>
    <dgm:pt modelId="{176E799F-F598-4719-BED5-479F6B8CF59D}">
      <dgm:prSet phldrT="[Text]"/>
      <dgm:spPr/>
      <dgm:t>
        <a:bodyPr/>
        <a:lstStyle/>
        <a:p>
          <a:r>
            <a:rPr lang="en-US" dirty="0"/>
            <a:t>Tools (</a:t>
          </a:r>
          <a:r>
            <a:rPr lang="en-US" dirty="0" err="1"/>
            <a:t>algos</a:t>
          </a:r>
          <a:r>
            <a:rPr lang="en-US" dirty="0"/>
            <a:t>, IDEs, workbench)</a:t>
          </a:r>
        </a:p>
      </dgm:t>
    </dgm:pt>
    <dgm:pt modelId="{24666467-9031-49E3-AD9F-0910E3BCFBE1}" type="parTrans" cxnId="{84238A4A-0232-4332-BF3D-64FA4D7EEF5A}">
      <dgm:prSet/>
      <dgm:spPr/>
      <dgm:t>
        <a:bodyPr/>
        <a:lstStyle/>
        <a:p>
          <a:endParaRPr lang="en-US"/>
        </a:p>
      </dgm:t>
    </dgm:pt>
    <dgm:pt modelId="{BB3B99E7-1525-4990-B5FD-BD19D8F3EA3D}" type="sibTrans" cxnId="{84238A4A-0232-4332-BF3D-64FA4D7EEF5A}">
      <dgm:prSet/>
      <dgm:spPr/>
      <dgm:t>
        <a:bodyPr/>
        <a:lstStyle/>
        <a:p>
          <a:endParaRPr lang="en-US"/>
        </a:p>
      </dgm:t>
    </dgm:pt>
    <dgm:pt modelId="{03F82801-1A3A-4B76-B817-5AFF5B29342B}">
      <dgm:prSet phldrT="[Text]"/>
      <dgm:spPr/>
      <dgm:t>
        <a:bodyPr/>
        <a:lstStyle/>
        <a:p>
          <a:r>
            <a:rPr lang="en-US" dirty="0"/>
            <a:t>Platform (compute, storage, ...)</a:t>
          </a:r>
        </a:p>
      </dgm:t>
    </dgm:pt>
    <dgm:pt modelId="{4389008B-06F0-4649-A57F-5665EE1C3AB1}" type="parTrans" cxnId="{D8C66947-9127-49A7-9C76-F593557004AB}">
      <dgm:prSet/>
      <dgm:spPr/>
      <dgm:t>
        <a:bodyPr/>
        <a:lstStyle/>
        <a:p>
          <a:endParaRPr lang="en-US"/>
        </a:p>
      </dgm:t>
    </dgm:pt>
    <dgm:pt modelId="{E701C894-6E88-4407-8FDD-655D3C184F60}" type="sibTrans" cxnId="{D8C66947-9127-49A7-9C76-F593557004AB}">
      <dgm:prSet/>
      <dgm:spPr/>
      <dgm:t>
        <a:bodyPr/>
        <a:lstStyle/>
        <a:p>
          <a:endParaRPr lang="en-US"/>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943682" y="373094"/>
          <a:ext cx="4642950" cy="4642950"/>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Process</a:t>
          </a:r>
        </a:p>
      </dsp:txBody>
      <dsp:txXfrm>
        <a:off x="4468010" y="1229829"/>
        <a:ext cx="1575286" cy="1547650"/>
      </dsp:txXfrm>
    </dsp:sp>
    <dsp:sp modelId="{F6ED2263-C625-43D7-B47A-FC04E8A76877}">
      <dsp:nvSpPr>
        <dsp:cNvPr id="0" name=""/>
        <dsp:cNvSpPr/>
      </dsp:nvSpPr>
      <dsp:spPr>
        <a:xfrm>
          <a:off x="1704349" y="511277"/>
          <a:ext cx="4642950" cy="4642950"/>
        </a:xfrm>
        <a:prstGeom prst="pie">
          <a:avLst>
            <a:gd name="adj1" fmla="val 1800000"/>
            <a:gd name="adj2" fmla="val 9000000"/>
          </a:avLst>
        </a:prstGeom>
        <a:solidFill>
          <a:schemeClr val="accent4">
            <a:hueOff val="-6195349"/>
            <a:satOff val="-50000"/>
            <a:lumOff val="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Tools (</a:t>
          </a:r>
          <a:r>
            <a:rPr lang="en-US" sz="2500" kern="1200" dirty="0" err="1"/>
            <a:t>algos</a:t>
          </a:r>
          <a:r>
            <a:rPr lang="en-US" sz="2500" kern="1200" dirty="0"/>
            <a:t>, IDEs, workbench)</a:t>
          </a:r>
        </a:p>
      </dsp:txBody>
      <dsp:txXfrm>
        <a:off x="2975633" y="3440757"/>
        <a:ext cx="2100382" cy="1437103"/>
      </dsp:txXfrm>
    </dsp:sp>
    <dsp:sp modelId="{7CDA394A-3733-4484-A137-E3868D695785}">
      <dsp:nvSpPr>
        <dsp:cNvPr id="0" name=""/>
        <dsp:cNvSpPr/>
      </dsp:nvSpPr>
      <dsp:spPr>
        <a:xfrm>
          <a:off x="1704349" y="511277"/>
          <a:ext cx="4642950" cy="4642950"/>
        </a:xfrm>
        <a:prstGeom prst="pie">
          <a:avLst>
            <a:gd name="adj1" fmla="val 9000000"/>
            <a:gd name="adj2" fmla="val 16200000"/>
          </a:avLst>
        </a:prstGeom>
        <a:solidFill>
          <a:schemeClr val="accent4">
            <a:hueOff val="-12390699"/>
            <a:satOff val="-100000"/>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Platform (compute, storage, ...)</a:t>
          </a:r>
        </a:p>
      </dsp:txBody>
      <dsp:txXfrm>
        <a:off x="2201808" y="1423285"/>
        <a:ext cx="1575286" cy="1547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014BFED-7FEA-4766-AA8D-13C2D0DA8381}" type="datetime8">
              <a:rPr lang="en-US" smtClean="0">
                <a:latin typeface="Segoe UI" pitchFamily="34" charset="0"/>
              </a:rPr>
              <a:t>1/17/2018 1:47 PM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A11C92F7-E87C-485A-BB33-34448ED3971C}" type="datetime8">
              <a:rPr lang="en-US" smtClean="0"/>
              <a:t>1/17/2018 1:47 PM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a:t>
            </a:fld>
            <a:endParaRPr lang="en-US" dirty="0">
              <a:solidFill>
                <a:prstClr val="black"/>
              </a:solidFill>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20725"/>
            <a:ext cx="326707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24</a:t>
            </a:fld>
            <a:endParaRPr lang="en-US" dirty="0">
              <a:solidFill>
                <a:prstClr val="black"/>
              </a:solidFill>
            </a:endParaRPr>
          </a:p>
        </p:txBody>
      </p:sp>
    </p:spTree>
    <p:extLst>
      <p:ext uri="{BB962C8B-B14F-4D97-AF65-F5344CB8AC3E}">
        <p14:creationId xmlns:p14="http://schemas.microsoft.com/office/powerpoint/2010/main" val="224977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C7CB4754-E6B3-49E8-AEEE-D97351DB0394}" type="slidenum">
              <a:rPr lang="en-US">
                <a:solidFill>
                  <a:prstClr val="black"/>
                </a:solidFill>
                <a:latin typeface="Calibri" panose="020F0502020204030204"/>
              </a:rPr>
              <a:pPr defTabSz="966612">
                <a:def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2065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Build and deploy everywhere, cloud, on-prem, edge, in-data</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Compliant &amp; secure global clouds</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59468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28</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33150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615612"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29</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Increase collaboration and sharing with notebooks and Git</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Never lose anything with version control &amp; reproducibility</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405794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any framework or library and the most popular languages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Faster, easier training on industry leading Spark</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39732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33</a:t>
            </a:fld>
            <a:endParaRPr lang="en-US" dirty="0">
              <a:solidFill>
                <a:prstClr val="black"/>
              </a:solidFill>
            </a:endParaRPr>
          </a:p>
        </p:txBody>
      </p:sp>
    </p:spTree>
    <p:extLst>
      <p:ext uri="{BB962C8B-B14F-4D97-AF65-F5344CB8AC3E}">
        <p14:creationId xmlns:p14="http://schemas.microsoft.com/office/powerpoint/2010/main" val="309213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49C2287-ECD0-4A55-9234-8A285F924AD2}" type="datetime8">
              <a:rPr lang="en-US">
                <a:solidFill>
                  <a:prstClr val="black"/>
                </a:solidFill>
              </a:rPr>
              <a:pPr defTabSz="986002">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34</a:t>
            </a:fld>
            <a:endParaRPr lang="en-US" dirty="0">
              <a:solidFill>
                <a:prstClr val="black"/>
              </a:solidFill>
            </a:endParaRPr>
          </a:p>
        </p:txBody>
      </p:sp>
    </p:spTree>
    <p:extLst>
      <p:ext uri="{BB962C8B-B14F-4D97-AF65-F5344CB8AC3E}">
        <p14:creationId xmlns:p14="http://schemas.microsoft.com/office/powerpoint/2010/main" val="426587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1C92F7-E87C-485A-BB33-34448ED3971C}"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1/17/2018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38</a:t>
            </a:fld>
            <a:endParaRPr lang="en-US" dirty="0">
              <a:solidFill>
                <a:prstClr val="black"/>
              </a:solidFill>
            </a:endParaRPr>
          </a:p>
        </p:txBody>
      </p:sp>
    </p:spTree>
    <p:extLst>
      <p:ext uri="{BB962C8B-B14F-4D97-AF65-F5344CB8AC3E}">
        <p14:creationId xmlns:p14="http://schemas.microsoft.com/office/powerpoint/2010/main" val="375308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1/17/2018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0.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2.xml"/><Relationship Id="rId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image" Target="../media/image11.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3181016" y="6088062"/>
            <a:ext cx="60918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75000"/>
                  </a:schemeClr>
                </a:solidFill>
              </a:rPr>
              <a:t>Deck available @: 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731837" y="477799"/>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55638" y="1734130"/>
            <a:ext cx="5943600"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53F15FCE-E65A-433A-87CD-616715DA300B}"/>
              </a:ext>
            </a:extLst>
          </p:cNvPr>
          <p:cNvGraphicFramePr/>
          <p:nvPr>
            <p:extLst>
              <p:ext uri="{D42A27DB-BD31-4B8C-83A1-F6EECF244321}">
                <p14:modId xmlns:p14="http://schemas.microsoft.com/office/powerpoint/2010/main" val="4107321968"/>
              </p:ext>
            </p:extLst>
          </p:nvPr>
        </p:nvGraphicFramePr>
        <p:xfrm>
          <a:off x="5013854" y="449262"/>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27DAB89-D779-4923-A6FC-62B8C57B7F0E}"/>
              </a:ext>
            </a:extLst>
          </p:cNvPr>
          <p:cNvSpPr txBox="1"/>
          <p:nvPr/>
        </p:nvSpPr>
        <p:spPr>
          <a:xfrm>
            <a:off x="6896417" y="5756140"/>
            <a:ext cx="4494617"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tx2">
                    <a:lumMod val="50000"/>
                  </a:schemeClr>
                </a:solidFill>
                <a:latin typeface="+mj-lt"/>
              </a:rPr>
              <a:t>Process, tools and platforms for AI solutions</a:t>
            </a: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a:t>
            </a:r>
          </a:p>
          <a:p>
            <a:pPr lvl="1"/>
            <a:r>
              <a:rPr lang="en-US" sz="2400" dirty="0">
                <a:solidFill>
                  <a:schemeClr val="bg2">
                    <a:lumMod val="25000"/>
                  </a:schemeClr>
                </a:solidFill>
                <a:latin typeface="+mj-lt"/>
              </a:rPr>
              <a:t>…</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80237" y="1197066"/>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a:solidFill>
                  <a:schemeClr val="bg2">
                    <a:lumMod val="25000"/>
                  </a:schemeClr>
                </a:solidFill>
                <a:latin typeface="+mj-lt"/>
              </a:rPr>
              <a:t>BlueGranite</a:t>
            </a: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192" y="2887662"/>
            <a:ext cx="8500115" cy="794064"/>
          </a:xfrm>
        </p:spPr>
        <p:txBody>
          <a:bodyPr/>
          <a:lstStyle/>
          <a:p>
            <a:r>
              <a:rPr lang="en-US" sz="4400" dirty="0">
                <a:latin typeface="Segoe UI Semilight" panose="020B0402040204020203" pitchFamily="34" charset="0"/>
                <a:ea typeface="Segoe UI Emoji" panose="020B0502040204020203" pitchFamily="34" charset="0"/>
                <a:cs typeface="Segoe UI Semilight" panose="020B0402040204020203" pitchFamily="34" charset="0"/>
              </a:rPr>
              <a:t>Azure Machine Learning (AML)</a:t>
            </a:r>
            <a:endParaRPr lang="en-US" sz="32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5D409CC4-CBBF-4C25-88BA-A3B132BBB09B}"/>
              </a:ext>
            </a:extLst>
          </p:cNvPr>
          <p:cNvSpPr/>
          <p:nvPr/>
        </p:nvSpPr>
        <p:spPr>
          <a:xfrm>
            <a:off x="795089" y="3681726"/>
            <a:ext cx="8259006" cy="461665"/>
          </a:xfrm>
          <a:prstGeom prst="rect">
            <a:avLst/>
          </a:prstGeom>
        </p:spPr>
        <p:txBody>
          <a:bodyPr wrap="square">
            <a:spAutoFit/>
          </a:bodyPr>
          <a:lstStyle/>
          <a:p>
            <a:pPr lvl="0"/>
            <a:r>
              <a:rPr lang="en-US" sz="2400" dirty="0">
                <a:solidFill>
                  <a:srgbClr val="99FF66"/>
                </a:solidFill>
              </a:rPr>
              <a:t>https://docs.microsoft.com/azure/machine-learning/preview</a:t>
            </a:r>
            <a:endParaRPr kumimoji="0" lang="en-US" sz="2400" b="0" i="0" u="none" strike="noStrike" kern="1200" cap="none" spc="0" normalizeH="0" baseline="0" noProof="0" dirty="0">
              <a:ln>
                <a:noFill/>
              </a:ln>
              <a:solidFill>
                <a:srgbClr val="99FF66"/>
              </a:solidFill>
              <a:effectLst/>
              <a:uLnTx/>
              <a:uFillTx/>
              <a:latin typeface="Segoe UI Semilight"/>
            </a:endParaRPr>
          </a:p>
        </p:txBody>
      </p:sp>
      <p:pic>
        <p:nvPicPr>
          <p:cNvPr id="22" name="Graphic 21">
            <a:extLst>
              <a:ext uri="{FF2B5EF4-FFF2-40B4-BE49-F238E27FC236}">
                <a16:creationId xmlns:a16="http://schemas.microsoft.com/office/drawing/2014/main" id="{141B7CF0-CDEE-474E-A886-1C788AE1B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437" y="2659062"/>
            <a:ext cx="1600200" cy="1600200"/>
          </a:xfrm>
          <a:prstGeom prst="rect">
            <a:avLst/>
          </a:prstGeom>
        </p:spPr>
      </p:pic>
    </p:spTree>
    <p:extLst>
      <p:ext uri="{BB962C8B-B14F-4D97-AF65-F5344CB8AC3E}">
        <p14:creationId xmlns:p14="http://schemas.microsoft.com/office/powerpoint/2010/main" val="39330882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sz="4000" dirty="0">
                <a:solidFill>
                  <a:schemeClr val="accent4">
                    <a:lumMod val="75000"/>
                  </a:schemeClr>
                </a:solidFill>
              </a:rPr>
              <a:t>Bring AI everywhere</a:t>
            </a:r>
          </a:p>
        </p:txBody>
      </p:sp>
      <p:sp>
        <p:nvSpPr>
          <p:cNvPr id="13" name="TextBox 12"/>
          <p:cNvSpPr txBox="1"/>
          <p:nvPr/>
        </p:nvSpPr>
        <p:spPr>
          <a:xfrm>
            <a:off x="8351837"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dirty="0">
                <a:solidFill>
                  <a:srgbClr val="0078D7"/>
                </a:solidFill>
                <a:latin typeface="Segoe UI Semilight" charset="0"/>
                <a:ea typeface="Segoe UI Semilight" charset="0"/>
                <a:cs typeface="Segoe UI Semilight" charset="0"/>
              </a:rPr>
              <a:t>Build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Build, deploy, and </a:t>
            </a:r>
            <a:br>
              <a:rPr lang="en-US" sz="2040" dirty="0">
                <a:solidFill>
                  <a:srgbClr val="0078D7"/>
                </a:solidFill>
                <a:latin typeface="Segoe UI Semilight" charset="0"/>
                <a:ea typeface="Segoe UI Semilight" charset="0"/>
                <a:cs typeface="Segoe UI Semilight" charset="0"/>
              </a:rPr>
            </a:br>
            <a:r>
              <a:rPr lang="en-US" sz="2040" dirty="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80366" y="976024"/>
            <a:ext cx="5815406" cy="401947"/>
          </a:xfrm>
          <a:prstGeom prst="rect">
            <a:avLst/>
          </a:prstGeom>
          <a:noFill/>
        </p:spPr>
        <p:txBody>
          <a:bodyPr wrap="square" lIns="146304" tIns="46630" rIns="93260" bIns="46630" rtlCol="0">
            <a:spAutoFit/>
          </a:bodyPr>
          <a:lstStyle/>
          <a:p>
            <a:pPr defTabSz="932597"/>
            <a:r>
              <a:rPr lang="en-US" sz="2000" spc="100" dirty="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a:solidFill>
            <a:srgbClr val="002060"/>
          </a:solidFill>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a:solidFill>
            <a:srgbClr val="339966"/>
          </a:solidFill>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8" name="TextBox 27">
            <a:extLst>
              <a:ext uri="{FF2B5EF4-FFF2-40B4-BE49-F238E27FC236}">
                <a16:creationId xmlns:a16="http://schemas.microsoft.com/office/drawing/2014/main" id="{41C99E45-FB34-42CF-B067-BD9C86C0E0B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68928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22237" y="107950"/>
            <a:ext cx="5596009" cy="1292662"/>
          </a:xfrm>
        </p:spPr>
        <p:txBody>
          <a:bodyPr/>
          <a:lstStyle/>
          <a:p>
            <a:r>
              <a:rPr lang="en-US" sz="4000" dirty="0">
                <a:solidFill>
                  <a:schemeClr val="accent4">
                    <a:lumMod val="75000"/>
                  </a:schemeClr>
                </a:solidFill>
              </a:rPr>
              <a:t>Build, deploy, </a:t>
            </a:r>
            <a:br>
              <a:rPr lang="en-US" sz="4000" dirty="0">
                <a:solidFill>
                  <a:schemeClr val="accent4">
                    <a:lumMod val="75000"/>
                  </a:schemeClr>
                </a:solidFill>
              </a:rPr>
            </a:br>
            <a:r>
              <a:rPr lang="en-US" sz="4000" dirty="0">
                <a:solidFill>
                  <a:schemeClr val="accent4">
                    <a:lumMod val="75000"/>
                  </a:schemeClr>
                </a:solidFill>
              </a:rPr>
              <a:t>and manage at scale</a:t>
            </a:r>
          </a:p>
        </p:txBody>
      </p:sp>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4294967295"/>
          </p:nvPr>
        </p:nvSpPr>
        <p:spPr>
          <a:xfrm>
            <a:off x="170815" y="1897062"/>
            <a:ext cx="4832489" cy="3877985"/>
          </a:xfrm>
        </p:spPr>
        <p:txBody>
          <a:bodyPr/>
          <a:lstStyle/>
          <a:p>
            <a:r>
              <a:rPr lang="en-US" sz="2000" b="1" dirty="0">
                <a:solidFill>
                  <a:schemeClr val="accent4">
                    <a:lumMod val="75000"/>
                  </a:schemeClr>
                </a:solidFill>
              </a:rPr>
              <a:t>Build and deploy everywhere </a:t>
            </a:r>
            <a:r>
              <a:rPr lang="en-US" sz="2000" dirty="0">
                <a:solidFill>
                  <a:schemeClr val="tx1">
                    <a:lumMod val="50000"/>
                  </a:schemeClr>
                </a:solidFill>
              </a:rPr>
              <a:t>– cloud, </a:t>
            </a:r>
            <a:br>
              <a:rPr lang="en-US" sz="2000" dirty="0">
                <a:solidFill>
                  <a:schemeClr val="tx1">
                    <a:lumMod val="50000"/>
                  </a:schemeClr>
                </a:solidFill>
              </a:rPr>
            </a:br>
            <a:r>
              <a:rPr lang="en-US" sz="2000" dirty="0">
                <a:solidFill>
                  <a:schemeClr val="tx1">
                    <a:lumMod val="50000"/>
                  </a:schemeClr>
                </a:solidFill>
              </a:rPr>
              <a:t>on-premises, edge, and in-data</a:t>
            </a:r>
          </a:p>
          <a:p>
            <a:endParaRPr lang="en-US" sz="2000" dirty="0">
              <a:solidFill>
                <a:schemeClr val="tx1">
                  <a:lumMod val="50000"/>
                </a:schemeClr>
              </a:solidFill>
            </a:endParaRPr>
          </a:p>
          <a:p>
            <a:r>
              <a:rPr lang="en-US" sz="2000" b="1" dirty="0">
                <a:solidFill>
                  <a:schemeClr val="accent4">
                    <a:lumMod val="75000"/>
                  </a:schemeClr>
                </a:solidFill>
              </a:rPr>
              <a:t>Deploy in minutes </a:t>
            </a:r>
            <a:r>
              <a:rPr lang="en-US" sz="2000" dirty="0">
                <a:solidFill>
                  <a:schemeClr val="tx1">
                    <a:lumMod val="50000"/>
                  </a:schemeClr>
                </a:solidFill>
              </a:rPr>
              <a:t>with data driven management and retraining of all your models</a:t>
            </a:r>
          </a:p>
          <a:p>
            <a:endParaRPr lang="en-US" sz="2000" dirty="0">
              <a:solidFill>
                <a:schemeClr val="tx1">
                  <a:lumMod val="50000"/>
                </a:schemeClr>
              </a:solidFill>
            </a:endParaRPr>
          </a:p>
          <a:p>
            <a:r>
              <a:rPr lang="en-US" sz="2000" b="1" dirty="0">
                <a:solidFill>
                  <a:schemeClr val="accent4">
                    <a:lumMod val="75000"/>
                  </a:schemeClr>
                </a:solidFill>
              </a:rPr>
              <a:t>Prototype locally then scale up </a:t>
            </a:r>
            <a:r>
              <a:rPr lang="en-US" sz="2000" dirty="0">
                <a:solidFill>
                  <a:schemeClr val="tx1">
                    <a:lumMod val="50000"/>
                  </a:schemeClr>
                </a:solidFill>
              </a:rPr>
              <a:t>and out with VMs, Spark clusters, and GPUs</a:t>
            </a:r>
          </a:p>
          <a:p>
            <a:endParaRPr lang="en-US" sz="2000" dirty="0">
              <a:solidFill>
                <a:schemeClr val="tx1">
                  <a:lumMod val="50000"/>
                </a:schemeClr>
              </a:solidFill>
            </a:endParaRPr>
          </a:p>
          <a:p>
            <a:r>
              <a:rPr lang="en-US" sz="2000" dirty="0">
                <a:solidFill>
                  <a:schemeClr val="tx1">
                    <a:lumMod val="50000"/>
                  </a:schemeClr>
                </a:solidFill>
              </a:rPr>
              <a:t>Real time, high through-put insights everywhere, including Excel integration</a:t>
            </a:r>
          </a:p>
        </p:txBody>
      </p:sp>
      <p:grpSp>
        <p:nvGrpSpPr>
          <p:cNvPr id="56" name="Group 55"/>
          <p:cNvGrpSpPr/>
          <p:nvPr/>
        </p:nvGrpSpPr>
        <p:grpSpPr>
          <a:xfrm>
            <a:off x="4462119" y="107950"/>
            <a:ext cx="841878" cy="841878"/>
            <a:chOff x="1482598" y="2452914"/>
            <a:chExt cx="1501550" cy="1501550"/>
          </a:xfrm>
          <a:solidFill>
            <a:srgbClr val="002060"/>
          </a:solidFill>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a:ext uri="{FF2B5EF4-FFF2-40B4-BE49-F238E27FC236}">
                <a16:creationId xmlns:a16="http://schemas.microsoft.com/office/drawing/2014/main" id="{25D733AB-387B-4FB2-88CB-883701E6E100}"/>
              </a:ext>
            </a:extLst>
          </p:cNvPr>
          <p:cNvSpPr>
            <a:spLocks noGrp="1"/>
          </p:cNvSpPr>
          <p:nvPr>
            <p:ph type="pic" sz="quarter" idx="10"/>
          </p:nvPr>
        </p:nvSpPr>
        <p:spPr/>
      </p:sp>
      <p:sp>
        <p:nvSpPr>
          <p:cNvPr id="15" name="TextBox 14">
            <a:extLst>
              <a:ext uri="{FF2B5EF4-FFF2-40B4-BE49-F238E27FC236}">
                <a16:creationId xmlns:a16="http://schemas.microsoft.com/office/drawing/2014/main" id="{2018EF6E-18E6-45E7-9B03-BB674D4502D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56366932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668462"/>
            <a:ext cx="5791196" cy="3647152"/>
          </a:xfrm>
          <a:prstGeom prst="rect">
            <a:avLst/>
          </a:prstGeom>
        </p:spPr>
        <p:txBody>
          <a:bodyPr wrap="square" tIns="182880">
            <a:spAutoFit/>
          </a:bodyPr>
          <a:lstStyle/>
          <a:p>
            <a:pPr defTabSz="932239">
              <a:spcBef>
                <a:spcPts val="1800"/>
              </a:spcBef>
              <a:buClr>
                <a:schemeClr val="tx2"/>
              </a:buClr>
            </a:pPr>
            <a:r>
              <a:rPr lang="en-US" b="1" dirty="0">
                <a:solidFill>
                  <a:schemeClr val="accent4">
                    <a:lumMod val="75000"/>
                  </a:schemeClr>
                </a:solidFill>
                <a:cs typeface="Segoe UI Light" panose="020B0502040204020203" pitchFamily="34" charset="0"/>
              </a:rPr>
              <a:t>Deployment and management of models as HTTP services</a:t>
            </a:r>
          </a:p>
          <a:p>
            <a:pPr defTabSz="932239">
              <a:spcBef>
                <a:spcPts val="1800"/>
              </a:spcBef>
              <a:buClr>
                <a:schemeClr val="tx2"/>
              </a:buClr>
            </a:pPr>
            <a:r>
              <a:rPr lang="en-US" b="1" dirty="0">
                <a:solidFill>
                  <a:schemeClr val="accent4">
                    <a:lumMod val="75000"/>
                  </a:schemeClr>
                </a:solidFill>
                <a:cs typeface="Segoe UI Light" panose="020B0502040204020203" pitchFamily="34" charset="0"/>
              </a:rPr>
              <a:t>Container-based hosting </a:t>
            </a:r>
            <a:r>
              <a:rPr lang="en-US" dirty="0">
                <a:cs typeface="Segoe UI Light" panose="020B0502040204020203" pitchFamily="34" charset="0"/>
              </a:rPr>
              <a:t>of real time and batch processing</a:t>
            </a:r>
          </a:p>
          <a:p>
            <a:pPr defTabSz="932239">
              <a:spcBef>
                <a:spcPts val="1800"/>
              </a:spcBef>
              <a:buClr>
                <a:schemeClr val="tx2"/>
              </a:buClr>
            </a:pPr>
            <a:r>
              <a:rPr lang="en-US" dirty="0">
                <a:solidFill>
                  <a:schemeClr val="accent4">
                    <a:lumMod val="75000"/>
                  </a:schemeClr>
                </a:solidFill>
                <a:cs typeface="Segoe UI Light" panose="020B0502040204020203" pitchFamily="34" charset="0"/>
              </a:rPr>
              <a:t>Management and monitoring </a:t>
            </a:r>
            <a:r>
              <a:rPr lang="en-US" dirty="0">
                <a:cs typeface="Segoe UI Light" panose="020B0502040204020203" pitchFamily="34" charset="0"/>
              </a:rPr>
              <a:t>through Azure </a:t>
            </a:r>
            <a:br>
              <a:rPr lang="en-US" dirty="0">
                <a:cs typeface="Segoe UI Light" panose="020B0502040204020203" pitchFamily="34" charset="0"/>
              </a:rPr>
            </a:br>
            <a:r>
              <a:rPr lang="en-US" dirty="0">
                <a:cs typeface="Segoe UI Light" panose="020B0502040204020203" pitchFamily="34" charset="0"/>
              </a:rPr>
              <a:t>(e.g., AppInsights)</a:t>
            </a:r>
          </a:p>
          <a:p>
            <a:pPr defTabSz="932239">
              <a:spcBef>
                <a:spcPts val="1800"/>
              </a:spcBef>
              <a:buClr>
                <a:schemeClr val="tx2"/>
              </a:buClr>
            </a:pPr>
            <a:r>
              <a:rPr lang="en-US" dirty="0">
                <a:cs typeface="Segoe UI Light" panose="020B0502040204020203" pitchFamily="34" charset="0"/>
              </a:rPr>
              <a:t>First class </a:t>
            </a:r>
            <a:r>
              <a:rPr lang="en-US" dirty="0">
                <a:solidFill>
                  <a:schemeClr val="accent4">
                    <a:lumMod val="75000"/>
                  </a:schemeClr>
                </a:solidFill>
                <a:cs typeface="Segoe UI Light" panose="020B0502040204020203" pitchFamily="34" charset="0"/>
              </a:rPr>
              <a:t>support for SparkML, Python, CNTK, TF, TLC, R</a:t>
            </a:r>
            <a:r>
              <a:rPr lang="en-US" dirty="0">
                <a:cs typeface="Segoe UI Light" panose="020B0502040204020203" pitchFamily="34" charset="0"/>
              </a:rPr>
              <a:t>, extensible to support others (Caffe, MXnet)</a:t>
            </a:r>
          </a:p>
          <a:p>
            <a:pPr defTabSz="932239">
              <a:spcBef>
                <a:spcPts val="1800"/>
              </a:spcBef>
              <a:buClr>
                <a:schemeClr val="tx2"/>
              </a:buClr>
            </a:pPr>
            <a:r>
              <a:rPr lang="en-US" dirty="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81456" y="2049462"/>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a:solidFill>
            <a:srgbClr val="002060"/>
          </a:solidFill>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a:grpFill/>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a:grpFill/>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a:xfrm>
            <a:off x="350837" y="321673"/>
            <a:ext cx="5714998" cy="917575"/>
          </a:xfrm>
        </p:spPr>
        <p:txBody>
          <a:bodyPr/>
          <a:lstStyle/>
          <a:p>
            <a:r>
              <a:rPr lang="en-US" sz="4000" kern="0" spc="50" dirty="0">
                <a:solidFill>
                  <a:srgbClr val="0078D7"/>
                </a:solidFill>
                <a:latin typeface="Segoe UI Semilight" charset="0"/>
                <a:ea typeface="Segoe UI Semilight" charset="0"/>
                <a:cs typeface="Segoe UI Semilight" charset="0"/>
              </a:rPr>
              <a:t>Manage models</a:t>
            </a:r>
          </a:p>
        </p:txBody>
      </p:sp>
      <p:sp>
        <p:nvSpPr>
          <p:cNvPr id="15" name="TextBox 14">
            <a:extLst>
              <a:ext uri="{FF2B5EF4-FFF2-40B4-BE49-F238E27FC236}">
                <a16:creationId xmlns:a16="http://schemas.microsoft.com/office/drawing/2014/main" id="{3E50B8E7-59D9-416E-8200-A5D73AEF97B1}"/>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873629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2196" y="-60325"/>
            <a:ext cx="5229645" cy="1846659"/>
          </a:xfrm>
        </p:spPr>
        <p:txBody>
          <a:bodyPr/>
          <a:lstStyle/>
          <a:p>
            <a:r>
              <a:rPr lang="en-US" sz="4000" dirty="0">
                <a:solidFill>
                  <a:schemeClr val="accent4">
                    <a:lumMod val="75000"/>
                  </a:schemeClr>
                </a:solidFill>
              </a:rPr>
              <a:t>Boost productivity </a:t>
            </a:r>
            <a:br>
              <a:rPr lang="en-US" sz="4000" dirty="0">
                <a:solidFill>
                  <a:schemeClr val="accent4">
                    <a:lumMod val="75000"/>
                  </a:schemeClr>
                </a:solidFill>
              </a:rPr>
            </a:br>
            <a:r>
              <a:rPr lang="en-US" sz="4000" dirty="0">
                <a:solidFill>
                  <a:schemeClr val="accent4">
                    <a:lumMod val="75000"/>
                  </a:schemeClr>
                </a:solidFill>
              </a:rPr>
              <a:t>with agile development</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57" b="5757"/>
          <a:stretch>
            <a:fillRect/>
          </a:stretch>
        </p:blipFill>
        <p:spPr/>
      </p:pic>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4294967295"/>
          </p:nvPr>
        </p:nvSpPr>
        <p:spPr>
          <a:xfrm>
            <a:off x="24225" y="1914921"/>
            <a:ext cx="5473700" cy="4154984"/>
          </a:xfrm>
        </p:spPr>
        <p:txBody>
          <a:bodyPr/>
          <a:lstStyle/>
          <a:p>
            <a:r>
              <a:rPr lang="en-US" sz="2000" dirty="0"/>
              <a:t>Spend more time modeling and less time prepping with built-in intelligent data wrangling </a:t>
            </a:r>
          </a:p>
          <a:p>
            <a:endParaRPr lang="en-US" sz="2000" dirty="0"/>
          </a:p>
          <a:p>
            <a:r>
              <a:rPr lang="en-US" sz="2000" dirty="0"/>
              <a:t>Increase </a:t>
            </a:r>
            <a:r>
              <a:rPr lang="en-US" sz="2000" dirty="0">
                <a:solidFill>
                  <a:schemeClr val="accent4">
                    <a:lumMod val="75000"/>
                  </a:schemeClr>
                </a:solidFill>
              </a:rPr>
              <a:t>collaboration and sharing with notebooks and Git</a:t>
            </a:r>
          </a:p>
          <a:p>
            <a:endParaRPr lang="en-US" sz="2000" dirty="0"/>
          </a:p>
          <a:p>
            <a:r>
              <a:rPr lang="en-US" sz="2000" dirty="0"/>
              <a:t>Avoid losing anything with </a:t>
            </a:r>
            <a:r>
              <a:rPr lang="en-US" sz="2000" dirty="0">
                <a:solidFill>
                  <a:schemeClr val="accent4">
                    <a:lumMod val="75000"/>
                  </a:schemeClr>
                </a:solidFill>
              </a:rPr>
              <a:t>version control and reproducibility</a:t>
            </a:r>
          </a:p>
          <a:p>
            <a:endParaRPr lang="en-US" sz="2000" dirty="0"/>
          </a:p>
          <a:p>
            <a:r>
              <a:rPr lang="en-US" sz="2000" dirty="0"/>
              <a:t>Know the best performing models with </a:t>
            </a:r>
            <a:r>
              <a:rPr lang="en-US" sz="2000" dirty="0">
                <a:solidFill>
                  <a:schemeClr val="accent4">
                    <a:lumMod val="75000"/>
                  </a:schemeClr>
                </a:solidFill>
              </a:rPr>
              <a:t>metrics, lineage, run history, asset management</a:t>
            </a:r>
            <a:r>
              <a:rPr lang="en-US" sz="2000" dirty="0"/>
              <a:t>, and more</a:t>
            </a:r>
          </a:p>
        </p:txBody>
      </p:sp>
      <p:grpSp>
        <p:nvGrpSpPr>
          <p:cNvPr id="15" name="Group 14"/>
          <p:cNvGrpSpPr/>
          <p:nvPr/>
        </p:nvGrpSpPr>
        <p:grpSpPr>
          <a:xfrm>
            <a:off x="4465637" y="68262"/>
            <a:ext cx="841878" cy="841878"/>
            <a:chOff x="5464695" y="2452914"/>
            <a:chExt cx="1501550" cy="1501550"/>
          </a:xfrm>
          <a:solidFill>
            <a:srgbClr val="339966"/>
          </a:solidFill>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5" name="TextBox 24">
            <a:extLst>
              <a:ext uri="{FF2B5EF4-FFF2-40B4-BE49-F238E27FC236}">
                <a16:creationId xmlns:a16="http://schemas.microsoft.com/office/drawing/2014/main" id="{78EE00A6-7C47-4765-86B4-2FC1588B59E7}"/>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30145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03646" y="144462"/>
            <a:ext cx="4371494" cy="1292662"/>
          </a:xfrm>
        </p:spPr>
        <p:txBody>
          <a:bodyPr/>
          <a:lstStyle/>
          <a:p>
            <a:r>
              <a:rPr lang="en-US" sz="4000" dirty="0">
                <a:solidFill>
                  <a:schemeClr val="accent4">
                    <a:lumMod val="75000"/>
                  </a:schemeClr>
                </a:solidFill>
              </a:rPr>
              <a:t>Build with tools and platforms you know</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49" b="5749"/>
          <a:stretch>
            <a:fillRect/>
          </a:stretch>
        </p:blipFill>
        <p:spPr/>
      </p:pic>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4294967295"/>
          </p:nvPr>
        </p:nvSpPr>
        <p:spPr>
          <a:xfrm>
            <a:off x="66925" y="1525219"/>
            <a:ext cx="5374390" cy="4278094"/>
          </a:xfrm>
        </p:spPr>
        <p:txBody>
          <a:bodyPr/>
          <a:lstStyle/>
          <a:p>
            <a:r>
              <a:rPr lang="en-US" sz="2000" dirty="0">
                <a:solidFill>
                  <a:schemeClr val="accent4">
                    <a:lumMod val="75000"/>
                  </a:schemeClr>
                </a:solidFill>
              </a:rPr>
              <a:t>Choose between visual drag-and-drop or code-first authoring</a:t>
            </a:r>
          </a:p>
          <a:p>
            <a:endParaRPr lang="en-US" sz="2000" dirty="0"/>
          </a:p>
          <a:p>
            <a:r>
              <a:rPr lang="en-US" sz="2000" dirty="0"/>
              <a:t>Use </a:t>
            </a:r>
            <a:r>
              <a:rPr lang="en-US" sz="2000" dirty="0">
                <a:solidFill>
                  <a:schemeClr val="accent4">
                    <a:lumMod val="75000"/>
                  </a:schemeClr>
                </a:solidFill>
              </a:rPr>
              <a:t>your favorite IDEs</a:t>
            </a:r>
          </a:p>
          <a:p>
            <a:endParaRPr lang="en-US" sz="2000" dirty="0"/>
          </a:p>
          <a:p>
            <a:r>
              <a:rPr lang="en-US" sz="2000" dirty="0"/>
              <a:t>Call Azure Machine Learning services directly in VS Code*</a:t>
            </a:r>
          </a:p>
          <a:p>
            <a:endParaRPr lang="en-US" sz="2000" dirty="0"/>
          </a:p>
          <a:p>
            <a:r>
              <a:rPr lang="en-US" sz="2000" dirty="0"/>
              <a:t>Build on </a:t>
            </a:r>
            <a:r>
              <a:rPr lang="en-US" sz="2000" dirty="0">
                <a:solidFill>
                  <a:schemeClr val="accent4">
                    <a:lumMod val="75000"/>
                  </a:schemeClr>
                </a:solidFill>
              </a:rPr>
              <a:t>any framework or library with the most popular languages</a:t>
            </a:r>
          </a:p>
          <a:p>
            <a:endParaRPr lang="en-US" sz="2000" dirty="0"/>
          </a:p>
          <a:p>
            <a:r>
              <a:rPr lang="en-US" sz="2000" dirty="0">
                <a:solidFill>
                  <a:schemeClr val="accent4">
                    <a:lumMod val="75000"/>
                  </a:schemeClr>
                </a:solidFill>
              </a:rPr>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251506" y="6621462"/>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dirty="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grpSp>
        <p:nvGrpSpPr>
          <p:cNvPr id="15" name="Group 14"/>
          <p:cNvGrpSpPr/>
          <p:nvPr/>
        </p:nvGrpSpPr>
        <p:grpSpPr>
          <a:xfrm>
            <a:off x="4465637" y="68262"/>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3" name="TextBox 12">
            <a:extLst>
              <a:ext uri="{FF2B5EF4-FFF2-40B4-BE49-F238E27FC236}">
                <a16:creationId xmlns:a16="http://schemas.microsoft.com/office/drawing/2014/main" id="{E4FCE3AE-A2B4-4699-A0B9-9FC35207D87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80302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33</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34</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52628" y="20494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353481"/>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592262"/>
            <a:ext cx="11506200" cy="4893647"/>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(e.g. DSVM)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37</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38</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808037" y="5188489"/>
            <a:ext cx="72405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3">
                    <a:lumMod val="20000"/>
                    <a:lumOff val="80000"/>
                  </a:schemeClr>
                </a:solidFill>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e889e55c-35cf-43c7-aaf4-cf2500919dd8"/>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04e01bb1-6d80-42e9-ae53-416b1e8aa845"/>
    <ds:schemaRef ds:uri="http://www.w3.org/XML/1998/namespace"/>
  </ds:schemaRefs>
</ds:datastoreItem>
</file>

<file path=customXml/itemProps3.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5493</TotalTime>
  <Words>2960</Words>
  <Application>Microsoft Office PowerPoint</Application>
  <PresentationFormat>Custom</PresentationFormat>
  <Paragraphs>490</Paragraphs>
  <Slides>38</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Azure Machine Learning (AML)</vt:lpstr>
      <vt:lpstr>PowerPoint Presentation</vt:lpstr>
      <vt:lpstr>Bring AI everywhere</vt:lpstr>
      <vt:lpstr>Build, deploy,  and manage at scale</vt:lpstr>
      <vt:lpstr>Manage models</vt:lpstr>
      <vt:lpstr>Deploy everywhere</vt:lpstr>
      <vt:lpstr>Boost productivity  with agile development</vt:lpstr>
      <vt:lpstr>Build with tools and platforms you know</vt:lpstr>
      <vt:lpstr>Use what you want</vt:lpstr>
      <vt:lpstr>Using TDSP with AML</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1217</cp:revision>
  <cp:lastPrinted>2018-01-17T17:12:41Z</cp:lastPrinted>
  <dcterms:created xsi:type="dcterms:W3CDTF">2017-09-19T15:24:45Z</dcterms:created>
  <dcterms:modified xsi:type="dcterms:W3CDTF">2018-01-17T22:17:21Z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